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8" r:id="rId17"/>
    <p:sldId id="280" r:id="rId18"/>
    <p:sldId id="273" r:id="rId19"/>
    <p:sldId id="281" r:id="rId20"/>
    <p:sldId id="272" r:id="rId21"/>
    <p:sldId id="274" r:id="rId22"/>
    <p:sldId id="275" r:id="rId23"/>
    <p:sldId id="282" r:id="rId24"/>
    <p:sldId id="283" r:id="rId25"/>
    <p:sldId id="284" r:id="rId26"/>
    <p:sldId id="285" r:id="rId27"/>
    <p:sldId id="292" r:id="rId28"/>
    <p:sldId id="286" r:id="rId29"/>
    <p:sldId id="277" r:id="rId30"/>
    <p:sldId id="287" r:id="rId31"/>
    <p:sldId id="288" r:id="rId32"/>
    <p:sldId id="289" r:id="rId33"/>
    <p:sldId id="290" r:id="rId34"/>
    <p:sldId id="291" r:id="rId35"/>
    <p:sldId id="302" r:id="rId36"/>
    <p:sldId id="293" r:id="rId37"/>
    <p:sldId id="294" r:id="rId38"/>
    <p:sldId id="295" r:id="rId39"/>
    <p:sldId id="296" r:id="rId40"/>
    <p:sldId id="297" r:id="rId41"/>
    <p:sldId id="298" r:id="rId42"/>
    <p:sldId id="317" r:id="rId43"/>
    <p:sldId id="299" r:id="rId44"/>
    <p:sldId id="301" r:id="rId45"/>
    <p:sldId id="303" r:id="rId46"/>
    <p:sldId id="304" r:id="rId47"/>
    <p:sldId id="305" r:id="rId48"/>
    <p:sldId id="306" r:id="rId49"/>
    <p:sldId id="316" r:id="rId50"/>
    <p:sldId id="315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00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11" autoAdjust="0"/>
    <p:restoredTop sz="94660"/>
  </p:normalViewPr>
  <p:slideViewPr>
    <p:cSldViewPr snapToGrid="0">
      <p:cViewPr>
        <p:scale>
          <a:sx n="80" d="100"/>
          <a:sy n="80" d="100"/>
        </p:scale>
        <p:origin x="-2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73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94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31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5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85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95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38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27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1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04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172D9-ABEE-4907-A265-32BCDCA683B6}" type="datetimeFigureOut">
              <a:rPr lang="fr-FR" smtClean="0"/>
              <a:t>16/02/2015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70C7A-4B32-49A4-B7C3-7A832F1BD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83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.NET et C#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0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C#: Commentaires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args)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Ceci est un commentaire sur une seule ligne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 Ceci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est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 commentaire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sur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plusieurs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lignes */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63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C#: Commentaires de documentation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fr-FR" sz="24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summary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///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 d’entrée du programme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///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&lt;/</a:t>
            </a:r>
            <a:r>
              <a:rPr lang="fr-FR" sz="24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summary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///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fr-FR" sz="24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param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name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="args"&gt;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 de chaines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arguments</a:t>
            </a:r>
            <a:r>
              <a:rPr lang="fr-FR" sz="24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&lt;/</a:t>
            </a:r>
            <a:r>
              <a:rPr lang="fr-FR" sz="24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param</a:t>
            </a:r>
            <a:r>
              <a:rPr lang="fr-FR" sz="24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args)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9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C#: Identificateurs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premier caractère doit commencer par un caractère alphanumérique UNICODE ou le caractère de soulignement (_).</a:t>
            </a:r>
          </a:p>
          <a:p>
            <a:r>
              <a:rPr lang="fr-FR" dirty="0" smtClean="0"/>
              <a:t>Les caractères suivants de l’identificateur peuvent contenir des caractères </a:t>
            </a:r>
            <a:r>
              <a:rPr lang="fr-FR" dirty="0" err="1" smtClean="0"/>
              <a:t>unicode</a:t>
            </a:r>
            <a:r>
              <a:rPr lang="fr-FR" dirty="0" smtClean="0"/>
              <a:t>.</a:t>
            </a:r>
          </a:p>
          <a:p>
            <a:r>
              <a:rPr lang="fr-FR" dirty="0" smtClean="0"/>
              <a:t>C# est sensible à la casse: </a:t>
            </a:r>
            <a:r>
              <a:rPr lang="fr-FR" b="1" dirty="0" smtClean="0"/>
              <a:t>Compteur</a:t>
            </a:r>
            <a:r>
              <a:rPr lang="fr-FR" dirty="0" smtClean="0"/>
              <a:t>  et </a:t>
            </a:r>
            <a:r>
              <a:rPr lang="fr-FR" b="1" dirty="0" smtClean="0"/>
              <a:t>compteur</a:t>
            </a:r>
            <a:r>
              <a:rPr lang="fr-FR" dirty="0" smtClean="0"/>
              <a:t> sont des identificateurs différents.</a:t>
            </a:r>
          </a:p>
          <a:p>
            <a:r>
              <a:rPr lang="fr-FR" dirty="0" smtClean="0"/>
              <a:t>Un identificateur ne peut être un mot réservé de C# (if, </a:t>
            </a:r>
            <a:r>
              <a:rPr lang="fr-FR" dirty="0" err="1" smtClean="0"/>
              <a:t>int</a:t>
            </a:r>
            <a:r>
              <a:rPr lang="fr-FR" dirty="0" smtClean="0"/>
              <a:t>, </a:t>
            </a:r>
            <a:r>
              <a:rPr lang="fr-FR" dirty="0" err="1" smtClean="0"/>
              <a:t>while</a:t>
            </a:r>
            <a:r>
              <a:rPr lang="fr-FR" dirty="0" smtClean="0"/>
              <a:t>, …)</a:t>
            </a:r>
          </a:p>
          <a:p>
            <a:r>
              <a:rPr lang="fr-FR" dirty="0" smtClean="0"/>
              <a:t>Un mot réservé de C# (par exemple int) peut être utilisé comme nom de variable à condition de le préfixer de @.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21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C#: Exemples d’identificateurs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Identificateurs valides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Prénom; 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float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ar-MA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عددحقيقي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ar-MA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_nombre, @int;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//Identificateurs non valides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float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1mot;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 #nombre;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382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C#: Structure d’instruction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Toute instruction doit se terminer par </a:t>
            </a:r>
            <a:r>
              <a:rPr lang="fr-FR" b="1" dirty="0" smtClean="0">
                <a:solidFill>
                  <a:srgbClr val="FF0000"/>
                </a:solidFill>
              </a:rPr>
              <a:t>; </a:t>
            </a:r>
            <a:r>
              <a:rPr lang="fr-FR" dirty="0" smtClean="0"/>
              <a:t>(point-virgule)</a:t>
            </a:r>
          </a:p>
          <a:p>
            <a:r>
              <a:rPr lang="fr-FR" dirty="0" smtClean="0"/>
              <a:t>Les blancs sont ignorés:</a:t>
            </a:r>
          </a:p>
          <a:p>
            <a:endParaRPr lang="fr-FR" dirty="0" smtClean="0"/>
          </a:p>
          <a:p>
            <a:pPr marL="0" indent="0">
              <a:buNone/>
            </a:pP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/*Le code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suivant </a:t>
            </a: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 présente aucun problème sauf la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mauvaise</a:t>
            </a:r>
          </a:p>
          <a:p>
            <a:pPr marL="0" indent="0">
              <a:buNone/>
            </a:pP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présentation.*/</a:t>
            </a:r>
          </a:p>
          <a:p>
            <a:pPr marL="0" indent="0">
              <a:buNone/>
            </a:pP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endParaRPr lang="fr-FR" sz="2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</a:t>
            </a:r>
            <a:r>
              <a:rPr lang="fr-FR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WriteLine</a:t>
            </a:r>
            <a:endParaRPr lang="fr-FR" sz="2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6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6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Bonjour"</a:t>
            </a:r>
            <a:endParaRPr lang="fr-FR" sz="2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endParaRPr lang="fr-FR" sz="2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sz="2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7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Entiers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b</a:t>
            </a:r>
            <a:r>
              <a:rPr lang="fr-FR" dirty="0" smtClean="0">
                <a:solidFill>
                  <a:srgbClr val="0070C0"/>
                </a:solidFill>
              </a:rPr>
              <a:t>yte</a:t>
            </a:r>
            <a:r>
              <a:rPr lang="fr-FR" dirty="0" smtClean="0"/>
              <a:t>: codé sur un octet (8 bits), de 0 à 255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70C0"/>
                </a:solidFill>
              </a:rPr>
              <a:t>s</a:t>
            </a:r>
            <a:r>
              <a:rPr lang="fr-FR" dirty="0" err="1" smtClean="0">
                <a:solidFill>
                  <a:srgbClr val="0070C0"/>
                </a:solidFill>
              </a:rPr>
              <a:t>byte</a:t>
            </a:r>
            <a:r>
              <a:rPr lang="fr-FR" dirty="0" smtClean="0"/>
              <a:t>: 1 octet, de -128 à 127</a:t>
            </a:r>
          </a:p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s</a:t>
            </a:r>
            <a:r>
              <a:rPr lang="fr-FR" dirty="0" smtClean="0">
                <a:solidFill>
                  <a:srgbClr val="0070C0"/>
                </a:solidFill>
              </a:rPr>
              <a:t>hort</a:t>
            </a:r>
            <a:r>
              <a:rPr lang="fr-FR" dirty="0" smtClean="0"/>
              <a:t>: 2 octets, de -32768 à 32767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70C0"/>
                </a:solidFill>
              </a:rPr>
              <a:t>u</a:t>
            </a:r>
            <a:r>
              <a:rPr lang="fr-FR" dirty="0" err="1" smtClean="0">
                <a:solidFill>
                  <a:srgbClr val="0070C0"/>
                </a:solidFill>
              </a:rPr>
              <a:t>short</a:t>
            </a:r>
            <a:r>
              <a:rPr lang="fr-FR" dirty="0" smtClean="0"/>
              <a:t>: Entier non signé sur 2 octets, de 0 à 65535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int</a:t>
            </a:r>
            <a:r>
              <a:rPr lang="fr-FR" dirty="0" smtClean="0"/>
              <a:t>: entier signé codé sur 32 bits. de -2^31 à (2^31)-1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70C0"/>
                </a:solidFill>
              </a:rPr>
              <a:t>uint</a:t>
            </a:r>
            <a:r>
              <a:rPr lang="fr-FR" dirty="0" smtClean="0"/>
              <a:t>: entier non signé codé sur 32 bits. de 0 à 4 294 967 295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long</a:t>
            </a:r>
            <a:r>
              <a:rPr lang="fr-FR" dirty="0" smtClean="0"/>
              <a:t>: entier signé codé sur 64 bits. de -9.2*(10^18) et 9.2*(10^18)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70C0"/>
                </a:solidFill>
              </a:rPr>
              <a:t>ulong</a:t>
            </a:r>
            <a:r>
              <a:rPr lang="fr-FR" dirty="0" smtClean="0"/>
              <a:t>: entier signé codé sur 64 bits. de 0 a 18*(10^18)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81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Entiers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littéraux entiers sont par défaut considérés comme </a:t>
            </a:r>
            <a:r>
              <a:rPr lang="fr-FR" dirty="0" smtClean="0">
                <a:solidFill>
                  <a:srgbClr val="00B0F0"/>
                </a:solidFill>
              </a:rPr>
              <a:t>int </a:t>
            </a:r>
            <a:r>
              <a:rPr lang="fr-FR" dirty="0" smtClean="0"/>
              <a:t>sauf en cas du dépassement où ils seront considérés comme </a:t>
            </a:r>
            <a:r>
              <a:rPr lang="fr-FR" dirty="0" smtClean="0">
                <a:solidFill>
                  <a:srgbClr val="00B0F0"/>
                </a:solidFill>
              </a:rPr>
              <a:t>long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long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L01 =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100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//conversion d'un int en long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</a:t>
            </a: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ong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L02 = 100L;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//pas de conversion!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long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L02 = 5000000000;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//pas de conversion!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20;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//entier exprimé en base 10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020;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//entier exprimé en base 10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 = 0x14;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//entier exprimé en base 16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 = 5000000000;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//Erreur, dépassement de l'intervalle int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8232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Entiers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Attention! </a:t>
            </a:r>
            <a:r>
              <a:rPr lang="fr-FR" dirty="0" smtClean="0"/>
              <a:t>les opérations de calculs peuvent donner des dépassements non identifiés par le compilateur: Utiliser des types supportant les résultats possibles.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//La valeur max pour un int est 2 147 483 648 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2000000000;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 = 2 * i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//Dépassement de la valeur maximale d’un int</a:t>
            </a: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(j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 -294967296 !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7288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réels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f</a:t>
            </a:r>
            <a:r>
              <a:rPr lang="fr-FR" dirty="0" smtClean="0">
                <a:solidFill>
                  <a:srgbClr val="0070C0"/>
                </a:solidFill>
              </a:rPr>
              <a:t>loat:</a:t>
            </a:r>
            <a:r>
              <a:rPr lang="fr-FR" dirty="0" smtClean="0"/>
              <a:t> réel codé sur 32 bits</a:t>
            </a:r>
          </a:p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d</a:t>
            </a:r>
            <a:r>
              <a:rPr lang="fr-FR" dirty="0" smtClean="0">
                <a:solidFill>
                  <a:srgbClr val="0070C0"/>
                </a:solidFill>
              </a:rPr>
              <a:t>ouble: </a:t>
            </a:r>
            <a:r>
              <a:rPr lang="fr-FR" dirty="0" smtClean="0"/>
              <a:t>réel codé sur 64 bits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70C0"/>
                </a:solidFill>
              </a:rPr>
              <a:t>d</a:t>
            </a:r>
            <a:r>
              <a:rPr lang="fr-FR" dirty="0" err="1" smtClean="0">
                <a:solidFill>
                  <a:srgbClr val="0070C0"/>
                </a:solidFill>
              </a:rPr>
              <a:t>ecimal</a:t>
            </a:r>
            <a:r>
              <a:rPr lang="fr-FR" dirty="0" smtClean="0">
                <a:solidFill>
                  <a:srgbClr val="0070C0"/>
                </a:solidFill>
              </a:rPr>
              <a:t>: </a:t>
            </a:r>
            <a:r>
              <a:rPr lang="fr-FR" dirty="0" smtClean="0"/>
              <a:t>réel codé sur 128 bits</a:t>
            </a:r>
          </a:p>
          <a:p>
            <a:pPr marL="0" indent="0">
              <a:buNone/>
            </a:pPr>
            <a:r>
              <a:rPr lang="fr-FR" dirty="0" smtClean="0"/>
              <a:t>Exemples: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 = 7D;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d2 = 2.5;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/*Les </a:t>
            </a: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nombres à virgules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sont</a:t>
            </a:r>
          </a:p>
          <a:p>
            <a:pPr marL="0" indent="0">
              <a:buNone/>
            </a:pP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des </a:t>
            </a: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doubles par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défaut*/</a:t>
            </a:r>
            <a:endParaRPr lang="fr-FR" sz="2600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d3 = 3.678E+2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/*367,8*/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float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f1 = 1.4f;</a:t>
            </a:r>
          </a:p>
          <a:p>
            <a:pPr marL="0" indent="0">
              <a:buNone/>
            </a:pPr>
            <a:r>
              <a:rPr lang="fr-FR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decimal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m1 = 6.9m;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33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réels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Attention au conversions! </a:t>
            </a:r>
            <a:r>
              <a:rPr lang="fr-FR" dirty="0" smtClean="0"/>
              <a:t>On ne peut convertir un type réel plus précis en type réel moins précis sans risque de perte de précision.</a:t>
            </a:r>
          </a:p>
          <a:p>
            <a:pPr marL="0" indent="0">
              <a:buNone/>
            </a:pPr>
            <a:r>
              <a:rPr lang="fr-FR" dirty="0" smtClean="0"/>
              <a:t>Exemples: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</a:t>
            </a: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loat 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1.2; </a:t>
            </a:r>
            <a:r>
              <a:rPr lang="fr-FR" sz="2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//Erreur de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compilation! 1.2 est un double</a:t>
            </a:r>
            <a:endParaRPr lang="fr-FR" sz="2600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3.4f; </a:t>
            </a:r>
            <a:r>
              <a:rPr lang="fr-FR" sz="2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//Aucune erreur!</a:t>
            </a:r>
            <a:endParaRPr lang="fr-FR" sz="2600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Introduction à .NET</a:t>
            </a:r>
          </a:p>
          <a:p>
            <a:pPr lvl="1"/>
            <a:r>
              <a:rPr lang="fr-FR" dirty="0" smtClean="0"/>
              <a:t>Objectifs</a:t>
            </a:r>
          </a:p>
          <a:p>
            <a:pPr lvl="1"/>
            <a:r>
              <a:rPr lang="fr-FR" dirty="0" smtClean="0"/>
              <a:t>Structure</a:t>
            </a:r>
          </a:p>
          <a:p>
            <a:pPr lvl="1"/>
            <a:r>
              <a:rPr lang="fr-FR" dirty="0" smtClean="0"/>
              <a:t>CLS</a:t>
            </a:r>
          </a:p>
          <a:p>
            <a:r>
              <a:rPr lang="fr-FR" dirty="0" smtClean="0"/>
              <a:t>C#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25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booléen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b</a:t>
            </a:r>
            <a:r>
              <a:rPr lang="fr-FR" dirty="0" smtClean="0">
                <a:solidFill>
                  <a:srgbClr val="0070C0"/>
                </a:solidFill>
              </a:rPr>
              <a:t>ool: </a:t>
            </a:r>
            <a:r>
              <a:rPr lang="fr-FR" dirty="0" smtClean="0"/>
              <a:t>Prend deux valeurs possible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>
                <a:solidFill>
                  <a:srgbClr val="FF0000"/>
                </a:solidFill>
              </a:rPr>
              <a:t>true </a:t>
            </a:r>
            <a:r>
              <a:rPr lang="fr-FR" dirty="0" smtClean="0"/>
              <a:t>pour vrai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>
                <a:solidFill>
                  <a:srgbClr val="FF0000"/>
                </a:solidFill>
              </a:rPr>
              <a:t>false</a:t>
            </a:r>
            <a:r>
              <a:rPr lang="fr-FR" dirty="0" smtClean="0"/>
              <a:t> pour faux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(b)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 est vrai"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1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caractère Unicode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char:</a:t>
            </a:r>
            <a:r>
              <a:rPr lang="fr-FR" dirty="0" smtClean="0"/>
              <a:t> caractère Unicode codé sur 16 bits </a:t>
            </a:r>
          </a:p>
          <a:p>
            <a:pPr marL="0" indent="0">
              <a:buNone/>
            </a:pPr>
            <a:r>
              <a:rPr lang="fr-FR" dirty="0" smtClean="0"/>
              <a:t>(Remarque: char du langage c est codé sur 8 bits)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fr-FR" dirty="0" smtClean="0"/>
              <a:t> c1 = ‘A’;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//Utilisation directe du caractère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fr-FR" dirty="0" smtClean="0"/>
              <a:t> c2 = ‘\x41’;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Unicode du caractère en hexadécimal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fr-FR" dirty="0" smtClean="0"/>
              <a:t> c3 = ‘\u0041’;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Unicode du caractère A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59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tring :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/>
              <a:t> classe de chaîne caractères. Chaque caractère est codé sur 16 bits.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Exemple: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chaine01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chaine02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"Monsieur"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Length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est une propriété qui donne la longueur de la chaine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Length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//Pour la concaténation, on utilise le symbole +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(chaine01 +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chaine02);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j, 3 est l'indice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du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fr-FR" baseline="300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ème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caractère (j) 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(chaine01[3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]);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8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Caractères de contrôle: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\n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retour à la ligne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\t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tabulation horizontale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retour arrière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\\ </a:t>
            </a:r>
            <a:r>
              <a:rPr lang="fr-FR" dirty="0" err="1">
                <a:highlight>
                  <a:srgbClr val="FFFFFF"/>
                </a:highlight>
                <a:latin typeface="Consolas" panose="020B0609020204030204" pitchFamily="49" charset="0"/>
              </a:rPr>
              <a:t>Antislach</a:t>
            </a:r>
            <a:endParaRPr lang="fr-FR" dirty="0"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\’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guillemet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simple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\"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guillemet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</a:p>
        </p:txBody>
      </p:sp>
    </p:spTree>
    <p:extLst>
      <p:ext uri="{BB962C8B-B14F-4D97-AF65-F5344CB8AC3E}">
        <p14:creationId xmlns:p14="http://schemas.microsoft.com/office/powerpoint/2010/main" val="348725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Caractères de contrôle: Exemple: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"Salut\\\t Je suis\</a:t>
            </a:r>
            <a:r>
              <a:rPr lang="fr-FR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nvenu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\</a:t>
            </a:r>
            <a:r>
              <a:rPr lang="fr-FR" dirty="0" err="1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bvous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dire \"Salut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\""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619" y="3848764"/>
            <a:ext cx="6019811" cy="185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Ignorer les Caractères de contrôle (Chaîne Verbatim ou textuelle)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La chaine est précédée du caractère </a:t>
            </a: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</a:t>
            </a:r>
          </a:p>
          <a:p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Pour écrire un guillemet, il faut le doubler</a:t>
            </a:r>
          </a:p>
          <a:p>
            <a:pPr marL="0" indent="0">
              <a:buNone/>
            </a:pPr>
            <a:r>
              <a:rPr lang="fr-FR" u="sng" dirty="0" smtClean="0">
                <a:highlight>
                  <a:srgbClr val="FFFFFF"/>
                </a:highlight>
                <a:latin typeface="Consolas" panose="020B0609020204030204" pitchFamily="49" charset="0"/>
              </a:rPr>
              <a:t>Exemple:</a:t>
            </a:r>
          </a:p>
          <a:p>
            <a:pPr marL="0" indent="0">
              <a:buNone/>
            </a:pPr>
            <a:endParaRPr lang="fr-FR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//La ligne suivante affiche: "Ca\n va?"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@"""Ca\n va?"""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182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/>
              <a:t>Retour à la ligne dans un littéral chaîne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s1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Ali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//L'écriture précédente n'est pas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valide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//L'écriture suivante est valide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s2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@"Bonjour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Ali"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864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chaînes de caractères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Chaîne de format:</a:t>
            </a:r>
          </a:p>
          <a:p>
            <a:pPr marL="0" indent="0">
              <a:buNone/>
            </a:pPr>
            <a:r>
              <a:rPr lang="fr-FR" b="1" dirty="0" smtClean="0"/>
              <a:t>Le contenu est déterminé pendant l’exécution : Des espaces réservés seront remplacés lors de l’exécution,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7;</a:t>
            </a:r>
          </a:p>
          <a:p>
            <a:pPr marL="0" indent="0">
              <a:buNone/>
            </a:pPr>
            <a:r>
              <a:rPr lang="fr-FR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9;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</a:t>
            </a:r>
            <a:r>
              <a:rPr lang="fr-FR" sz="20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.Format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"i={0}{1}j={2}"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i, </a:t>
            </a:r>
            <a:r>
              <a:rPr lang="fr-FR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"\n"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j);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/*Affiche</a:t>
            </a:r>
            <a:endParaRPr lang="fr-FR" sz="20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0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i=7</a:t>
            </a:r>
            <a:endParaRPr lang="fr-FR" sz="20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0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j=9</a:t>
            </a:r>
            <a:endParaRPr lang="fr-FR" sz="20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0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*/</a:t>
            </a:r>
            <a:endParaRPr lang="fr-FR" sz="20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(s);</a:t>
            </a:r>
            <a:endParaRPr lang="fr-FR" sz="20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3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Constantes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Le mot clef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/>
              <a:t>est utilisé pour indiquer une constante. La variable doit être initialisée et sa valeur ne pourra être changée par la suite.</a:t>
            </a:r>
          </a:p>
          <a:p>
            <a:r>
              <a:rPr lang="fr-FR" dirty="0" smtClean="0"/>
              <a:t>Ne peut être initialisée qu’à partir d’une autre constante.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1;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2;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L'instruction suivante donne une erreur de compilation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 int k = i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j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=2;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//Erreur, car la valeur de k ne peut être changée</a:t>
            </a:r>
          </a:p>
        </p:txBody>
      </p:sp>
    </p:spTree>
    <p:extLst>
      <p:ext uri="{BB962C8B-B14F-4D97-AF65-F5344CB8AC3E}">
        <p14:creationId xmlns:p14="http://schemas.microsoft.com/office/powerpoint/2010/main" val="32824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Valeur ou Référence?</a:t>
            </a:r>
            <a:endParaRPr lang="fr-FR" dirty="0"/>
          </a:p>
        </p:txBody>
      </p:sp>
      <p:pic>
        <p:nvPicPr>
          <p:cNvPr id="1028" name="Picture 4" descr="http://www.codeproject.com/KB/dotnet/6importentStepsDotNet/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228" y="1625363"/>
            <a:ext cx="7127056" cy="460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83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Historique du Framework .NET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.NET une technologie de Microsoft pour la création et l'exécution de la nouvelle génération d'applications et de services Web XML</a:t>
            </a:r>
          </a:p>
          <a:p>
            <a:r>
              <a:rPr lang="fr-FR" dirty="0" smtClean="0"/>
              <a:t>Sortie de Visual Studio .NET 2002 et du Framework .NET 1.0 en Janvier 2002</a:t>
            </a:r>
          </a:p>
          <a:p>
            <a:r>
              <a:rPr lang="fr-FR" dirty="0" smtClean="0"/>
              <a:t>Sortie de Visual Studio 2005, du Framework . NET 2.0  en Novembre 2005</a:t>
            </a:r>
          </a:p>
          <a:p>
            <a:r>
              <a:rPr lang="fr-FR" dirty="0" smtClean="0"/>
              <a:t>…</a:t>
            </a:r>
          </a:p>
          <a:p>
            <a:r>
              <a:rPr lang="fr-FR" dirty="0" smtClean="0"/>
              <a:t>Sortie de Visual Studio 2013 du Framework . NET 4.5.1 en Octobre 2013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716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Valeur ou Référence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- Les types valeur contiennent directement des valeurs.</a:t>
            </a:r>
          </a:p>
          <a:p>
            <a:pPr>
              <a:buFontTx/>
              <a:buChar char="-"/>
            </a:pPr>
            <a:r>
              <a:rPr lang="fr-FR" dirty="0" smtClean="0"/>
              <a:t>Les types références contiennent des références vers des objets.</a:t>
            </a:r>
          </a:p>
          <a:p>
            <a:pPr>
              <a:buFontTx/>
              <a:buChar char="-"/>
            </a:pPr>
            <a:r>
              <a:rPr lang="fr-FR" dirty="0" smtClean="0"/>
              <a:t>Différence lors de la copie: copie de valeur / copie de référence.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9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Valeur ou Référence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3;</a:t>
            </a:r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1.Nom = 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"Ali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 = i;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 p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1.Nom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"Samir"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"i={0}, j={1} et 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p2.Nom={2}"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,i,j,p2.Nom);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3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Types valeur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Structures</a:t>
            </a:r>
          </a:p>
          <a:p>
            <a:pPr lvl="1"/>
            <a:r>
              <a:rPr lang="fr-FR" dirty="0" smtClean="0"/>
              <a:t>Types numériques:</a:t>
            </a:r>
          </a:p>
          <a:p>
            <a:pPr lvl="2"/>
            <a:r>
              <a:rPr lang="fr-FR" dirty="0" smtClean="0"/>
              <a:t>Types intégraux (int, long…)</a:t>
            </a:r>
          </a:p>
          <a:p>
            <a:pPr lvl="2"/>
            <a:r>
              <a:rPr lang="fr-FR" dirty="0" smtClean="0"/>
              <a:t>Types </a:t>
            </a:r>
            <a:r>
              <a:rPr lang="fr-FR" dirty="0"/>
              <a:t>virgule </a:t>
            </a:r>
            <a:r>
              <a:rPr lang="fr-FR" dirty="0" smtClean="0"/>
              <a:t>flottante (</a:t>
            </a:r>
            <a:r>
              <a:rPr lang="fr-FR" dirty="0" err="1" smtClean="0"/>
              <a:t>float</a:t>
            </a:r>
            <a:r>
              <a:rPr lang="fr-FR" dirty="0" smtClean="0"/>
              <a:t>, double)</a:t>
            </a:r>
          </a:p>
          <a:p>
            <a:pPr lvl="2"/>
            <a:r>
              <a:rPr lang="fr-FR" dirty="0" err="1"/>
              <a:t>d</a:t>
            </a:r>
            <a:r>
              <a:rPr lang="fr-FR" dirty="0" err="1" smtClean="0"/>
              <a:t>ecimal</a:t>
            </a:r>
            <a:endParaRPr lang="fr-FR" dirty="0" smtClean="0"/>
          </a:p>
          <a:p>
            <a:pPr lvl="1"/>
            <a:r>
              <a:rPr lang="fr-FR" dirty="0" err="1"/>
              <a:t>b</a:t>
            </a:r>
            <a:r>
              <a:rPr lang="fr-FR" dirty="0" err="1" smtClean="0"/>
              <a:t>ool</a:t>
            </a:r>
            <a:endParaRPr lang="fr-FR" dirty="0" smtClean="0"/>
          </a:p>
          <a:p>
            <a:pPr lvl="1"/>
            <a:r>
              <a:rPr lang="fr-FR" dirty="0" smtClean="0"/>
              <a:t>Structures </a:t>
            </a:r>
            <a:r>
              <a:rPr lang="fr-FR" dirty="0"/>
              <a:t>définies par l'utilisateur</a:t>
            </a:r>
            <a:r>
              <a:rPr lang="fr-FR" dirty="0" smtClean="0"/>
              <a:t>. (A voir après)</a:t>
            </a:r>
            <a:endParaRPr lang="fr-FR" dirty="0"/>
          </a:p>
          <a:p>
            <a:r>
              <a:rPr lang="fr-FR" dirty="0" smtClean="0"/>
              <a:t>Énumérations (A voir après)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8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Types Référence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Classe</a:t>
            </a:r>
          </a:p>
          <a:p>
            <a:r>
              <a:rPr lang="fr-FR" dirty="0" smtClean="0"/>
              <a:t>Interface (A voir après)</a:t>
            </a:r>
          </a:p>
          <a:p>
            <a:r>
              <a:rPr lang="fr-FR" dirty="0" smtClean="0"/>
              <a:t>Délégué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391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string , un type immuable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Un objet chaîne de caractère ne peut être modifié une fois il est crée</a:t>
            </a:r>
          </a:p>
          <a:p>
            <a:pPr marL="0" indent="0">
              <a:buNone/>
            </a:pPr>
            <a:r>
              <a:rPr lang="fr-FR" dirty="0" smtClean="0"/>
              <a:t>Avantages:</a:t>
            </a:r>
          </a:p>
          <a:p>
            <a:pPr>
              <a:buFontTx/>
              <a:buChar char="-"/>
            </a:pPr>
            <a:r>
              <a:rPr lang="fr-FR" dirty="0" smtClean="0"/>
              <a:t>Copie rapide et simple par duplication de la référence</a:t>
            </a:r>
          </a:p>
          <a:p>
            <a:pPr>
              <a:buFontTx/>
              <a:buChar char="-"/>
            </a:pPr>
            <a:r>
              <a:rPr lang="fr-FR" dirty="0" smtClean="0"/>
              <a:t>Type sûre pour le </a:t>
            </a:r>
            <a:r>
              <a:rPr lang="fr-FR" dirty="0" err="1" smtClean="0"/>
              <a:t>multi-threading</a:t>
            </a:r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Exemple: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s.ToLower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(s);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//Quel est le résultat?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844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string , un type immuable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s1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s2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s1 = 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"Salut"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666704" y="2730321"/>
            <a:ext cx="0" cy="28462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6347138" y="2728173"/>
            <a:ext cx="0" cy="28462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666704" y="3129566"/>
            <a:ext cx="680434" cy="3219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</a:t>
            </a:r>
            <a:r>
              <a:rPr lang="fr-FR" dirty="0"/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4556" y="4106212"/>
            <a:ext cx="680434" cy="3219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Ellipse 12"/>
          <p:cNvSpPr/>
          <p:nvPr/>
        </p:nvSpPr>
        <p:spPr>
          <a:xfrm>
            <a:off x="6838682" y="2369713"/>
            <a:ext cx="4224270" cy="359320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7637172" y="3290552"/>
            <a:ext cx="965915" cy="3799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Bonjour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8034273" y="4267199"/>
            <a:ext cx="965915" cy="3799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Salut</a:t>
            </a:r>
            <a:endParaRPr lang="fr-FR" dirty="0"/>
          </a:p>
        </p:txBody>
      </p:sp>
      <p:cxnSp>
        <p:nvCxnSpPr>
          <p:cNvPr id="17" name="Connecteur droit avec flèche 16"/>
          <p:cNvCxnSpPr>
            <a:stCxn id="10" idx="3"/>
            <a:endCxn id="14" idx="1"/>
          </p:cNvCxnSpPr>
          <p:nvPr/>
        </p:nvCxnSpPr>
        <p:spPr>
          <a:xfrm>
            <a:off x="6347138" y="3290552"/>
            <a:ext cx="1290034" cy="1899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1" idx="3"/>
            <a:endCxn id="14" idx="1"/>
          </p:cNvCxnSpPr>
          <p:nvPr/>
        </p:nvCxnSpPr>
        <p:spPr>
          <a:xfrm flipV="1">
            <a:off x="6344990" y="3480516"/>
            <a:ext cx="1292182" cy="7866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1" idx="3"/>
            <a:endCxn id="15" idx="1"/>
          </p:cNvCxnSpPr>
          <p:nvPr/>
        </p:nvCxnSpPr>
        <p:spPr>
          <a:xfrm>
            <a:off x="6344990" y="4267198"/>
            <a:ext cx="1689283" cy="1899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string , un type immuable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Attention aux concaténations répétées!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//Quelle est la taille </a:t>
            </a:r>
            <a:r>
              <a:rPr lang="fr-FR" sz="2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 mémoire occupée par les chaînes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//utilisées </a:t>
            </a:r>
            <a:r>
              <a:rPr lang="fr-FR" sz="2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par ce code?</a:t>
            </a:r>
            <a:endParaRPr lang="fr-FR" sz="2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.Empty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(i &lt;100)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s = s +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i++;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623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string , un type immuable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Solution: Utiliser plutôt la classe </a:t>
            </a:r>
            <a:r>
              <a:rPr lang="fr-FR" dirty="0" err="1" smtClean="0"/>
              <a:t>StringBuilder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StringBuilder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StringBuilder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0;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(i &lt; 100)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sb.Append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70198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Tableaux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 tableau est une structure de données qui contient plusieurs variables </a:t>
            </a:r>
            <a:r>
              <a:rPr lang="fr-FR" dirty="0">
                <a:solidFill>
                  <a:srgbClr val="FF0000"/>
                </a:solidFill>
              </a:rPr>
              <a:t>du même type</a:t>
            </a:r>
            <a:r>
              <a:rPr lang="fr-FR" dirty="0" smtClean="0"/>
              <a:t>.</a:t>
            </a:r>
          </a:p>
          <a:p>
            <a:r>
              <a:rPr lang="fr-FR" dirty="0" smtClean="0"/>
              <a:t>Déclaration: </a:t>
            </a:r>
            <a:r>
              <a:rPr lang="fr-FR" dirty="0" smtClean="0">
                <a:solidFill>
                  <a:srgbClr val="FF0000"/>
                </a:solidFill>
              </a:rPr>
              <a:t>Type[] </a:t>
            </a:r>
            <a:r>
              <a:rPr lang="fr-FR" dirty="0" err="1" smtClean="0">
                <a:solidFill>
                  <a:srgbClr val="FF0000"/>
                </a:solidFill>
              </a:rPr>
              <a:t>nomTableau</a:t>
            </a:r>
            <a:endParaRPr lang="fr-FR" dirty="0" smtClean="0"/>
          </a:p>
          <a:p>
            <a:r>
              <a:rPr lang="fr-FR" dirty="0"/>
              <a:t>Les tableaux sont </a:t>
            </a:r>
            <a:r>
              <a:rPr lang="fr-FR" dirty="0">
                <a:solidFill>
                  <a:srgbClr val="FF0000"/>
                </a:solidFill>
              </a:rPr>
              <a:t>indexés à partir de zéro</a:t>
            </a:r>
            <a:r>
              <a:rPr lang="fr-FR" dirty="0"/>
              <a:t> : un tableau avec n éléments </a:t>
            </a:r>
            <a:r>
              <a:rPr lang="fr-FR" dirty="0" smtClean="0"/>
              <a:t>est </a:t>
            </a:r>
            <a:r>
              <a:rPr lang="fr-FR" dirty="0"/>
              <a:t>indexé de 0 à </a:t>
            </a:r>
            <a:r>
              <a:rPr lang="fr-FR" dirty="0" smtClean="0"/>
              <a:t>n-1.</a:t>
            </a:r>
          </a:p>
          <a:p>
            <a:r>
              <a:rPr lang="fr-FR" dirty="0"/>
              <a:t>Les éléments du tableau peuvent être de </a:t>
            </a:r>
            <a:r>
              <a:rPr lang="fr-FR" dirty="0">
                <a:solidFill>
                  <a:srgbClr val="FF0000"/>
                </a:solidFill>
              </a:rPr>
              <a:t>n'importe quel </a:t>
            </a:r>
            <a:r>
              <a:rPr lang="fr-FR" dirty="0" smtClean="0">
                <a:solidFill>
                  <a:srgbClr val="FF0000"/>
                </a:solidFill>
              </a:rPr>
              <a:t>type</a:t>
            </a:r>
            <a:r>
              <a:rPr lang="fr-FR" dirty="0"/>
              <a:t>, y compris un type tableau</a:t>
            </a:r>
            <a:r>
              <a:rPr lang="fr-FR" dirty="0" smtClean="0"/>
              <a:t>.</a:t>
            </a:r>
          </a:p>
          <a:p>
            <a:r>
              <a:rPr lang="fr-FR" dirty="0"/>
              <a:t>La valeur par défaut des éléments de tableau numériques est égale à </a:t>
            </a:r>
            <a:r>
              <a:rPr lang="fr-FR" dirty="0">
                <a:solidFill>
                  <a:srgbClr val="FF0000"/>
                </a:solidFill>
              </a:rPr>
              <a:t>zéro</a:t>
            </a:r>
            <a:r>
              <a:rPr lang="fr-FR" dirty="0"/>
              <a:t>, et les éléments de référence ont la valeur </a:t>
            </a:r>
            <a:r>
              <a:rPr lang="fr-FR" dirty="0" err="1">
                <a:solidFill>
                  <a:srgbClr val="FF0000"/>
                </a:solidFill>
              </a:rPr>
              <a:t>null</a:t>
            </a:r>
            <a:r>
              <a:rPr lang="fr-FR" dirty="0"/>
              <a:t>.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0905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Tableaux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Exemples de déclaration: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Déclarer un tableau unidimensionnel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10;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t1;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Remarquer la non déclaration de la taille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t1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[k];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Le tableau est rempli par des 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Déclaration et initialisation;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t2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{ 1, 3, 5, 7, 9 };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Syntaxe alternative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t3 = { 1, 2, 3, 4, 5, 6 };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18749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Pile Framework .NET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8" y="373819"/>
            <a:ext cx="4412714" cy="6104254"/>
          </a:xfrm>
        </p:spPr>
      </p:pic>
    </p:spTree>
    <p:extLst>
      <p:ext uri="{BB962C8B-B14F-4D97-AF65-F5344CB8AC3E}">
        <p14:creationId xmlns:p14="http://schemas.microsoft.com/office/powerpoint/2010/main" val="203897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Tableaux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Exemples de déclaration:</a:t>
            </a:r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Déclarer un tableau de deux dimensions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matrice 2x3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[,]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tableauBiDimensionel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[2, 3];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Déclaration et initialisation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[,] tableauBiDimensionel2 = { { 1, 2, 3 }, { 4, 5, 6 } };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 5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(tableauBiDimensionel2[1, 1]);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//Erreur d'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éxécution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Index en dehors des limites du tableau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(tableauBiDimensionel2[2, 2]);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410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Tableaux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Exemples de déclaration:</a:t>
            </a:r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Déclarer un tableau en escalier (ou déchiqueté)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Un tableau de tableaux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[][]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tableauEscalier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[6][];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Initialiser les valeurs du premier élément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(un tableau) de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tableauEscalier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tableauEscalier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[0]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[4] { 1, 2, 3, 4 };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 4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tableauEscalier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[0][3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2809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637995"/>
              </p:ext>
            </p:extLst>
          </p:nvPr>
        </p:nvGraphicFramePr>
        <p:xfrm>
          <a:off x="838200" y="1825625"/>
          <a:ext cx="1051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752600"/>
                <a:gridCol w="1752600"/>
                <a:gridCol w="1752600"/>
                <a:gridCol w="1752600"/>
                <a:gridCol w="175260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204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C#: Tableaux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Indices:</a:t>
            </a:r>
          </a:p>
          <a:p>
            <a:pPr marL="0" indent="0">
              <a:buNone/>
            </a:pPr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L’indice </a:t>
            </a:r>
            <a:r>
              <a:rPr lang="fr-FR" dirty="0">
                <a:highlight>
                  <a:srgbClr val="FFFFFF"/>
                </a:highlight>
                <a:cs typeface="Consolas" panose="020B0609020204030204" pitchFamily="49" charset="0"/>
              </a:rPr>
              <a:t>d’accès au tableau peut être une constante, un nom de variable ou le </a:t>
            </a:r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résultat </a:t>
            </a:r>
            <a:r>
              <a:rPr lang="fr-FR" dirty="0">
                <a:highlight>
                  <a:srgbClr val="FFFFFF"/>
                </a:highlight>
                <a:cs typeface="Consolas" panose="020B0609020204030204" pitchFamily="49" charset="0"/>
              </a:rPr>
              <a:t>d’une </a:t>
            </a:r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opération arithmétique</a:t>
            </a:r>
            <a:r>
              <a:rPr lang="fr-FR" dirty="0">
                <a:highlight>
                  <a:srgbClr val="FFFFFF"/>
                </a:highlight>
                <a:cs typeface="Consolas" panose="020B0609020204030204" pitchFamily="49" charset="0"/>
              </a:rPr>
              <a:t>. On peut donc écrire </a:t>
            </a:r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1, j = 2;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t = {1, 2, 3, 4};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t[0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= 10;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indice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littéral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t[i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= 20;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indice nom de variable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t[i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 j] = 30;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indice expression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Bloc d’instructions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Une instruction se termine par point-virgule (</a:t>
            </a:r>
            <a:r>
              <a:rPr lang="fr-FR" dirty="0" smtClean="0">
                <a:solidFill>
                  <a:srgbClr val="FF0000"/>
                </a:solidFill>
                <a:highlight>
                  <a:srgbClr val="FFFFFF"/>
                </a:highlight>
                <a:cs typeface="Consolas" panose="020B0609020204030204" pitchFamily="49" charset="0"/>
              </a:rPr>
              <a:t>;</a:t>
            </a:r>
            <a:r>
              <a:rPr lang="fr-FR" dirty="0" smtClean="0">
                <a:highlight>
                  <a:srgbClr val="FFFFFF"/>
                </a:highlight>
                <a:cs typeface="Consolas" panose="020B0609020204030204" pitchFamily="49" charset="0"/>
              </a:rPr>
              <a:t>).</a:t>
            </a:r>
          </a:p>
          <a:p>
            <a:r>
              <a:rPr lang="fr-FR" dirty="0" smtClean="0">
                <a:cs typeface="Consolas" panose="020B0609020204030204" pitchFamily="49" charset="0"/>
              </a:rPr>
              <a:t>Plusieurs instructions peuvent être entourées d’accolades (</a:t>
            </a:r>
            <a:r>
              <a:rPr lang="fr-FR" dirty="0" smtClean="0">
                <a:solidFill>
                  <a:srgbClr val="FF0000"/>
                </a:solidFill>
                <a:cs typeface="Consolas" panose="020B0609020204030204" pitchFamily="49" charset="0"/>
              </a:rPr>
              <a:t>{ }</a:t>
            </a:r>
            <a:r>
              <a:rPr lang="fr-FR" dirty="0" smtClean="0">
                <a:cs typeface="Consolas" panose="020B0609020204030204" pitchFamily="49" charset="0"/>
              </a:rPr>
              <a:t>).</a:t>
            </a:r>
          </a:p>
          <a:p>
            <a:r>
              <a:rPr lang="fr-FR" dirty="0" smtClean="0">
                <a:cs typeface="Consolas" panose="020B0609020204030204" pitchFamily="49" charset="0"/>
              </a:rPr>
              <a:t>Portée: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1;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/*Erreur de compilation: i n'existe pas en dehors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des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accolades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*/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(i);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8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if-</a:t>
            </a:r>
            <a:r>
              <a:rPr lang="fr-FR" dirty="0" err="1" smtClean="0"/>
              <a:t>else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(&lt;condition&gt;)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condition est vrai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(&lt;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autreCondition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autreCondition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est vraie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</a:t>
            </a:r>
          </a:p>
          <a:p>
            <a:pPr marL="0" indent="0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condition et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autreCondition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sont fausses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</a:t>
            </a:r>
            <a:endParaRPr lang="fr-FR" dirty="0" smtClean="0">
              <a:solidFill>
                <a:schemeClr val="accent6">
                  <a:lumMod val="75000"/>
                </a:schemeClr>
              </a:solidFill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8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if-</a:t>
            </a:r>
            <a:r>
              <a:rPr lang="fr-FR" dirty="0" err="1" smtClean="0"/>
              <a:t>else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opérateur d’égalité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!=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opérateur de différence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&gt;=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opérateurs de comparaison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||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Ou logique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&amp;&amp;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Et logique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opérateur conditionnel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ondition</a:t>
            </a:r>
            <a:r>
              <a:rPr lang="fr-FR" b="1" dirty="0" smtClean="0">
                <a:solidFill>
                  <a:srgbClr val="0070C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expression_true</a:t>
            </a:r>
            <a:r>
              <a:rPr lang="fr-FR" b="1" dirty="0" smtClean="0">
                <a:solidFill>
                  <a:srgbClr val="0070C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expression_false</a:t>
            </a:r>
          </a:p>
          <a:p>
            <a:pPr marL="0" indent="0">
              <a:buNone/>
            </a:pPr>
            <a:endParaRPr lang="fr-FR" b="1" dirty="0" smtClean="0">
              <a:solidFill>
                <a:srgbClr val="FF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Exemple: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11;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(i % 2 == 0) ?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"pair"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"impair"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 impair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(s);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49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Construction switch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switch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(&lt;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uneValeur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&lt;val1&gt;: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uneValeur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est égale à val1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break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&lt;val2&gt;: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&lt;val3&gt;: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uneValeur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est égale à val2 ou val3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break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default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Code exécuté si </a:t>
            </a:r>
            <a:r>
              <a:rPr lang="fr-FR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uneValeur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est différente de val1, val2 et val3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break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;]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9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Construction switch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 fontScale="92500"/>
          </a:bodyPr>
          <a:lstStyle/>
          <a:p>
            <a:r>
              <a:rPr lang="fr-FR" dirty="0">
                <a:cs typeface="Consolas" panose="020B0609020204030204" pitchFamily="49" charset="0"/>
              </a:rPr>
              <a:t>L’instruction switch permet de tester une valeur spécifiée par rapport à d’autres valeurs. Si l’une des valeurs correspond à la valeur testée, alors le code associé est automatiquement exécuté. Si aucune valeur ne correspond à la valeur testée, alors le code associé à la clause default (si elle existe) sera exécuté.</a:t>
            </a:r>
          </a:p>
          <a:p>
            <a:endParaRPr lang="fr-FR" dirty="0" smtClean="0">
              <a:cs typeface="Consolas" panose="020B0609020204030204" pitchFamily="49" charset="0"/>
            </a:endParaRPr>
          </a:p>
          <a:p>
            <a:r>
              <a:rPr lang="fr-FR" dirty="0" smtClean="0">
                <a:cs typeface="Consolas" panose="020B0609020204030204" pitchFamily="49" charset="0"/>
              </a:rPr>
              <a:t>Note </a:t>
            </a:r>
            <a:r>
              <a:rPr lang="fr-FR" dirty="0">
                <a:cs typeface="Consolas" panose="020B0609020204030204" pitchFamily="49" charset="0"/>
              </a:rPr>
              <a:t>: Veillez à ne pas oublier l’instruction break entre chaque case, sinon les instructions associées aux valeurs suivantes seront exécutées.</a:t>
            </a:r>
          </a:p>
          <a:p>
            <a:endParaRPr lang="fr-FR" dirty="0">
              <a:cs typeface="Consolas" panose="020B0609020204030204" pitchFamily="49" charset="0"/>
            </a:endParaRPr>
          </a:p>
          <a:p>
            <a:r>
              <a:rPr lang="fr-FR" dirty="0">
                <a:cs typeface="Consolas" panose="020B0609020204030204" pitchFamily="49" charset="0"/>
              </a:rPr>
              <a:t>Le switch ne peut être utilisé qu’avec les types entiers, char, </a:t>
            </a:r>
            <a:r>
              <a:rPr lang="fr-FR" dirty="0" err="1">
                <a:cs typeface="Consolas" panose="020B0609020204030204" pitchFamily="49" charset="0"/>
              </a:rPr>
              <a:t>bool</a:t>
            </a:r>
            <a:r>
              <a:rPr lang="fr-FR" dirty="0">
                <a:cs typeface="Consolas" panose="020B0609020204030204" pitchFamily="49" charset="0"/>
              </a:rPr>
              <a:t> ainsi que les énumérations et les chaînes de caractères.</a:t>
            </a:r>
          </a:p>
          <a:p>
            <a:pPr marL="0" indent="0">
              <a:buNone/>
            </a:pP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Pile Framework .NET : CLR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CLR: Common </a:t>
            </a:r>
            <a:r>
              <a:rPr lang="fr-FR" dirty="0" err="1" smtClean="0"/>
              <a:t>Language</a:t>
            </a:r>
            <a:r>
              <a:rPr lang="fr-FR" dirty="0" smtClean="0"/>
              <a:t> </a:t>
            </a:r>
            <a:r>
              <a:rPr lang="fr-FR" dirty="0" err="1" smtClean="0"/>
              <a:t>Runtime</a:t>
            </a:r>
            <a:endParaRPr lang="fr-FR" dirty="0" smtClean="0"/>
          </a:p>
          <a:p>
            <a:r>
              <a:rPr lang="fr-FR" dirty="0"/>
              <a:t>A</a:t>
            </a:r>
            <a:r>
              <a:rPr lang="fr-FR" dirty="0" smtClean="0"/>
              <a:t>gent qui manage le code au moment de l'exécution:</a:t>
            </a:r>
          </a:p>
          <a:p>
            <a:pPr lvl="1"/>
            <a:r>
              <a:rPr lang="fr-FR" dirty="0" smtClean="0"/>
              <a:t>gestion de la mémoire</a:t>
            </a:r>
          </a:p>
          <a:p>
            <a:pPr lvl="1"/>
            <a:r>
              <a:rPr lang="fr-FR" dirty="0" smtClean="0"/>
              <a:t>gestion des threads</a:t>
            </a:r>
          </a:p>
          <a:p>
            <a:pPr lvl="1"/>
            <a:r>
              <a:rPr lang="fr-FR" dirty="0" smtClean="0"/>
              <a:t>communication à distance</a:t>
            </a:r>
          </a:p>
          <a:p>
            <a:pPr lvl="1"/>
            <a:r>
              <a:rPr lang="fr-FR" dirty="0" smtClean="0"/>
              <a:t>stricte sécurité des types</a:t>
            </a:r>
          </a:p>
          <a:p>
            <a:r>
              <a:rPr lang="fr-FR" dirty="0" smtClean="0"/>
              <a:t>L'interopérabilité entre les codes managés et non managés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0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while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(expression)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répété tant que expression reste vraie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3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do while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exécuté au moins une fois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répété tant que expression reste vraie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(expression);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for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(instructions d’initialisation</a:t>
            </a:r>
            <a:r>
              <a:rPr lang="fr-FR" dirty="0">
                <a:solidFill>
                  <a:srgbClr val="0070C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condition</a:t>
            </a:r>
            <a:r>
              <a:rPr lang="fr-FR" dirty="0">
                <a:solidFill>
                  <a:srgbClr val="0070C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instructions de fin de boucle)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une ou plusieurs instructions qui seront exécutées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tant que la condition est vraie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8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for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Exemples: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nn-NO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0, j = 10; i &lt; 5; i++, j-</a:t>
            </a:r>
            <a:r>
              <a:rPr lang="nn-NO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-)...</a:t>
            </a:r>
          </a:p>
          <a:p>
            <a:endParaRPr lang="nn-NO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i=0, j=10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.....</a:t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(;i&lt;5; i++, j--)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.....</a:t>
            </a:r>
          </a:p>
          <a:p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(;;i++, j--) .....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avec break ou continue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</a:t>
            </a:r>
            <a:r>
              <a:rPr lang="nn-NO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reak </a:t>
            </a:r>
            <a:r>
              <a:rPr lang="nn-NO" dirty="0" smtClean="0">
                <a:highlight>
                  <a:srgbClr val="FFFFFF"/>
                </a:highlight>
                <a:latin typeface="Consolas" panose="020B0609020204030204" pitchFamily="49" charset="0"/>
              </a:rPr>
              <a:t>: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termine la boucle englobante la plus proche</a:t>
            </a:r>
            <a:endParaRPr lang="nn-NO" dirty="0" smtClean="0"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nn-NO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continue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: passe le contrôle à l’itération suivante de la boucle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0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</a:t>
            </a:r>
            <a:r>
              <a:rPr lang="fr-FR" dirty="0" err="1" smtClean="0"/>
              <a:t>foreach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nn-NO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foreach</a:t>
            </a:r>
            <a:r>
              <a:rPr lang="nn-NO" dirty="0" smtClean="0">
                <a:highlight>
                  <a:srgbClr val="FFFFFF"/>
                </a:highlight>
                <a:latin typeface="Consolas" panose="020B0609020204030204" pitchFamily="49" charset="0"/>
              </a:rPr>
              <a:t>: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répète un groupe d'instructions incorporées pour chaque élément d'un tableau ou d'une collection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d'objets.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Syntaxe: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foreach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typeobjet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element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collection)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répété pour chaque élément de la collection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Instructions C#: boucle </a:t>
            </a:r>
            <a:r>
              <a:rPr lang="fr-FR" dirty="0" err="1" smtClean="0"/>
              <a:t>foreach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Exemple: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nombres = { 4, 5, 6, 1, 2, 3, -2, -1, 0 };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foreach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nombres)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"{0}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n);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Sortie: 4 5 6 1 2 3 -2 -1 0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 enum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Le mot clé </a:t>
            </a:r>
            <a:r>
              <a:rPr lang="fr-FR" dirty="0">
                <a:solidFill>
                  <a:schemeClr val="accent1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enum </a:t>
            </a:r>
            <a:r>
              <a:rPr lang="fr-FR" dirty="0">
                <a:highlight>
                  <a:srgbClr val="FFFFFF"/>
                </a:highlight>
                <a:latin typeface="Consolas" panose="020B0609020204030204" pitchFamily="49" charset="0"/>
              </a:rPr>
              <a:t>est utilisé pour déclarer une énumération, c'est-à-dire un type distinct constitué d'un ensemble de constantes nommées que l'on appelle « liste d'énumérateurs </a:t>
            </a: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</a:rPr>
              <a:t>».</a:t>
            </a:r>
          </a:p>
          <a:p>
            <a:pPr marL="0" indent="0">
              <a:buNone/>
            </a:pPr>
            <a:r>
              <a:rPr lang="fr-FR" dirty="0" smtClean="0"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Exemple: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enum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Civilité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{Monsieur, Mademoiselle ,Madame}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94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 enum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830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/>
              <a:t>Chaque type d'énumération a un type sous-jacent qui peut être n'importe quel type </a:t>
            </a:r>
            <a:r>
              <a:rPr lang="fr-FR" dirty="0" smtClean="0"/>
              <a:t>intégral.</a:t>
            </a:r>
          </a:p>
          <a:p>
            <a:pPr marL="0" indent="0">
              <a:buNone/>
            </a:pPr>
            <a:endParaRPr lang="fr-FR" dirty="0" smtClean="0"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enum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Civilité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{Monsieur, Mademoiselle ,Madame}</a:t>
            </a:r>
            <a:endParaRPr lang="fr-FR" dirty="0"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cs typeface="Consolas" panose="020B0609020204030204" pitchFamily="49" charset="0"/>
              </a:rPr>
              <a:t>…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Civilité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Civilité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.Mademoiselle;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)c);</a:t>
            </a:r>
            <a:endParaRPr lang="fr-FR" dirty="0" smtClean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3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9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Pile Framework .NET :  BCL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BCL: Base Class Library  (Bibliothèque de classes .NET)</a:t>
            </a:r>
          </a:p>
          <a:p>
            <a:r>
              <a:rPr lang="fr-FR" dirty="0"/>
              <a:t>C</a:t>
            </a:r>
            <a:r>
              <a:rPr lang="fr-FR" dirty="0" smtClean="0"/>
              <a:t>ollection de types réutilisables qui s'intègrent parfaitement au Common </a:t>
            </a:r>
            <a:r>
              <a:rPr lang="fr-FR" dirty="0" err="1" smtClean="0"/>
              <a:t>Language</a:t>
            </a:r>
            <a:r>
              <a:rPr lang="fr-FR" dirty="0" smtClean="0"/>
              <a:t> </a:t>
            </a:r>
            <a:r>
              <a:rPr lang="fr-FR" dirty="0" err="1" smtClean="0"/>
              <a:t>Runtime</a:t>
            </a:r>
            <a:endParaRPr lang="fr-FR" dirty="0" smtClean="0"/>
          </a:p>
          <a:p>
            <a:r>
              <a:rPr lang="fr-FR" dirty="0"/>
              <a:t>O</a:t>
            </a:r>
            <a:r>
              <a:rPr lang="fr-FR" dirty="0" smtClean="0"/>
              <a:t>rientée objet: Dériver de nouvelles classes</a:t>
            </a:r>
          </a:p>
          <a:p>
            <a:r>
              <a:rPr lang="fr-FR" dirty="0" smtClean="0"/>
              <a:t>Support de tâches courantes: </a:t>
            </a:r>
          </a:p>
          <a:p>
            <a:pPr lvl="1"/>
            <a:r>
              <a:rPr lang="fr-FR" dirty="0" smtClean="0"/>
              <a:t>gestion de chaînes</a:t>
            </a:r>
          </a:p>
          <a:p>
            <a:pPr lvl="1"/>
            <a:r>
              <a:rPr lang="fr-FR" dirty="0" smtClean="0"/>
              <a:t>collection de données</a:t>
            </a:r>
          </a:p>
          <a:p>
            <a:pPr lvl="1"/>
            <a:r>
              <a:rPr lang="fr-FR" dirty="0" smtClean="0"/>
              <a:t>connectivité de bases de données</a:t>
            </a:r>
          </a:p>
          <a:p>
            <a:pPr lvl="1"/>
            <a:r>
              <a:rPr lang="fr-FR" dirty="0" smtClean="0"/>
              <a:t>accès aux fichiers</a:t>
            </a:r>
          </a:p>
          <a:p>
            <a:pPr lvl="1"/>
            <a:r>
              <a:rPr lang="fr-FR" dirty="0" smtClean="0"/>
              <a:t>Communication sur réseau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386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</a:t>
            </a:r>
            <a:r>
              <a:rPr lang="fr-FR" dirty="0" smtClean="0"/>
              <a:t>ypes d'applications et de services .NET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</a:t>
            </a:r>
            <a:r>
              <a:rPr lang="fr-FR" dirty="0" smtClean="0"/>
              <a:t>pplications consoles</a:t>
            </a:r>
          </a:p>
          <a:p>
            <a:r>
              <a:rPr lang="en-US" dirty="0"/>
              <a:t>A</a:t>
            </a:r>
            <a:r>
              <a:rPr lang="en-US" dirty="0" smtClean="0"/>
              <a:t>pplications GUI Windows (Windows Forms)</a:t>
            </a:r>
          </a:p>
          <a:p>
            <a:r>
              <a:rPr lang="en-US" dirty="0"/>
              <a:t>A</a:t>
            </a:r>
            <a:r>
              <a:rPr lang="en-US" dirty="0" smtClean="0"/>
              <a:t>pplications Windows Presentation Foundation (WPF)</a:t>
            </a:r>
          </a:p>
          <a:p>
            <a:r>
              <a:rPr lang="fr-FR" dirty="0"/>
              <a:t>A</a:t>
            </a:r>
            <a:r>
              <a:rPr lang="fr-FR" dirty="0" smtClean="0"/>
              <a:t>pplications ASP.NET</a:t>
            </a:r>
          </a:p>
          <a:p>
            <a:r>
              <a:rPr lang="fr-FR" dirty="0" smtClean="0"/>
              <a:t>Bibliothèque de classes</a:t>
            </a:r>
          </a:p>
          <a:p>
            <a:r>
              <a:rPr lang="fr-FR" dirty="0" smtClean="0"/>
              <a:t>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716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Framework .NET </a:t>
            </a:r>
            <a:r>
              <a:rPr lang="fr-FR" dirty="0" err="1" smtClean="0"/>
              <a:t>languages</a:t>
            </a:r>
            <a:r>
              <a:rPr lang="fr-FR" dirty="0" smtClean="0"/>
              <a:t> de programmation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grpSp>
        <p:nvGrpSpPr>
          <p:cNvPr id="38" name="Group 4"/>
          <p:cNvGrpSpPr>
            <a:grpSpLocks/>
          </p:cNvGrpSpPr>
          <p:nvPr/>
        </p:nvGrpSpPr>
        <p:grpSpPr bwMode="auto">
          <a:xfrm>
            <a:off x="1796067" y="3378200"/>
            <a:ext cx="7889875" cy="609600"/>
            <a:chOff x="312" y="2037"/>
            <a:chExt cx="4970" cy="384"/>
          </a:xfrm>
        </p:grpSpPr>
        <p:sp>
          <p:nvSpPr>
            <p:cNvPr id="39" name="Rectangle 5"/>
            <p:cNvSpPr>
              <a:spLocks noChangeArrowheads="1"/>
            </p:cNvSpPr>
            <p:nvPr/>
          </p:nvSpPr>
          <p:spPr bwMode="auto">
            <a:xfrm>
              <a:off x="312" y="2037"/>
              <a:ext cx="576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VB</a:t>
              </a:r>
            </a:p>
          </p:txBody>
        </p:sp>
        <p:sp>
          <p:nvSpPr>
            <p:cNvPr id="40" name="Rectangle 6"/>
            <p:cNvSpPr>
              <a:spLocks noChangeArrowheads="1"/>
            </p:cNvSpPr>
            <p:nvPr/>
          </p:nvSpPr>
          <p:spPr bwMode="auto">
            <a:xfrm>
              <a:off x="984" y="2037"/>
              <a:ext cx="576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C++</a:t>
              </a:r>
            </a:p>
          </p:txBody>
        </p:sp>
        <p:sp>
          <p:nvSpPr>
            <p:cNvPr id="41" name="Rectangle 7"/>
            <p:cNvSpPr>
              <a:spLocks noChangeArrowheads="1"/>
            </p:cNvSpPr>
            <p:nvPr/>
          </p:nvSpPr>
          <p:spPr bwMode="auto">
            <a:xfrm>
              <a:off x="1656" y="2037"/>
              <a:ext cx="576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C#</a:t>
              </a:r>
            </a:p>
          </p:txBody>
        </p:sp>
        <p:sp>
          <p:nvSpPr>
            <p:cNvPr id="42" name="Rectangle 8"/>
            <p:cNvSpPr>
              <a:spLocks noChangeArrowheads="1"/>
            </p:cNvSpPr>
            <p:nvPr/>
          </p:nvSpPr>
          <p:spPr bwMode="auto">
            <a:xfrm>
              <a:off x="3026" y="2037"/>
              <a:ext cx="720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JScript</a:t>
              </a:r>
            </a:p>
          </p:txBody>
        </p:sp>
        <p:sp>
          <p:nvSpPr>
            <p:cNvPr id="43" name="Rectangle 9"/>
            <p:cNvSpPr>
              <a:spLocks noChangeArrowheads="1"/>
            </p:cNvSpPr>
            <p:nvPr/>
          </p:nvSpPr>
          <p:spPr bwMode="auto">
            <a:xfrm>
              <a:off x="3842" y="2037"/>
              <a:ext cx="672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Cobol</a:t>
              </a:r>
            </a:p>
          </p:txBody>
        </p:sp>
        <p:sp>
          <p:nvSpPr>
            <p:cNvPr id="44" name="Rectangle 10"/>
            <p:cNvSpPr>
              <a:spLocks noChangeArrowheads="1"/>
            </p:cNvSpPr>
            <p:nvPr/>
          </p:nvSpPr>
          <p:spPr bwMode="auto">
            <a:xfrm>
              <a:off x="4610" y="2037"/>
              <a:ext cx="672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…</a:t>
              </a:r>
            </a:p>
          </p:txBody>
        </p: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>
              <a:off x="2321" y="2037"/>
              <a:ext cx="576" cy="384"/>
            </a:xfrm>
            <a:prstGeom prst="rect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400" b="1">
                  <a:latin typeface="Trebuchet MS" pitchFamily="34" charset="0"/>
                </a:rPr>
                <a:t>J#</a:t>
              </a:r>
            </a:p>
          </p:txBody>
        </p:sp>
      </p:grpSp>
      <p:grpSp>
        <p:nvGrpSpPr>
          <p:cNvPr id="46" name="Group 37"/>
          <p:cNvGrpSpPr>
            <a:grpSpLocks/>
          </p:cNvGrpSpPr>
          <p:nvPr/>
        </p:nvGrpSpPr>
        <p:grpSpPr bwMode="auto">
          <a:xfrm>
            <a:off x="1796067" y="1825625"/>
            <a:ext cx="7889875" cy="762000"/>
            <a:chOff x="312" y="799"/>
            <a:chExt cx="4970" cy="480"/>
          </a:xfrm>
        </p:grpSpPr>
        <p:sp>
          <p:nvSpPr>
            <p:cNvPr id="47" name="AutoShape 13"/>
            <p:cNvSpPr>
              <a:spLocks noChangeArrowheads="1"/>
            </p:cNvSpPr>
            <p:nvPr/>
          </p:nvSpPr>
          <p:spPr bwMode="auto">
            <a:xfrm>
              <a:off x="312" y="799"/>
              <a:ext cx="576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*.vb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48" name="AutoShape 14"/>
            <p:cNvSpPr>
              <a:spLocks noChangeArrowheads="1"/>
            </p:cNvSpPr>
            <p:nvPr/>
          </p:nvSpPr>
          <p:spPr bwMode="auto">
            <a:xfrm>
              <a:off x="984" y="799"/>
              <a:ext cx="576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*.cpp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49" name="AutoShape 15"/>
            <p:cNvSpPr>
              <a:spLocks noChangeArrowheads="1"/>
            </p:cNvSpPr>
            <p:nvPr/>
          </p:nvSpPr>
          <p:spPr bwMode="auto">
            <a:xfrm>
              <a:off x="1656" y="799"/>
              <a:ext cx="576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*.cs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50" name="AutoShape 16"/>
            <p:cNvSpPr>
              <a:spLocks noChangeArrowheads="1"/>
            </p:cNvSpPr>
            <p:nvPr/>
          </p:nvSpPr>
          <p:spPr bwMode="auto">
            <a:xfrm>
              <a:off x="3026" y="799"/>
              <a:ext cx="720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*.js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51" name="AutoShape 17"/>
            <p:cNvSpPr>
              <a:spLocks noChangeArrowheads="1"/>
            </p:cNvSpPr>
            <p:nvPr/>
          </p:nvSpPr>
          <p:spPr bwMode="auto">
            <a:xfrm>
              <a:off x="3842" y="799"/>
              <a:ext cx="672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*.cob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52" name="AutoShape 18"/>
            <p:cNvSpPr>
              <a:spLocks noChangeArrowheads="1"/>
            </p:cNvSpPr>
            <p:nvPr/>
          </p:nvSpPr>
          <p:spPr bwMode="auto">
            <a:xfrm>
              <a:off x="4610" y="799"/>
              <a:ext cx="672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*.?</a:t>
              </a:r>
              <a:endParaRPr lang="en-GB" sz="2400">
                <a:latin typeface="Trebuchet MS" pitchFamily="34" charset="0"/>
              </a:endParaRPr>
            </a:p>
          </p:txBody>
        </p:sp>
        <p:sp>
          <p:nvSpPr>
            <p:cNvPr id="59" name="AutoShape 25"/>
            <p:cNvSpPr>
              <a:spLocks noChangeArrowheads="1"/>
            </p:cNvSpPr>
            <p:nvPr/>
          </p:nvSpPr>
          <p:spPr bwMode="auto">
            <a:xfrm>
              <a:off x="2321" y="799"/>
              <a:ext cx="576" cy="48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2400">
                  <a:latin typeface="Trebuchet MS" pitchFamily="34" charset="0"/>
                </a:rPr>
                <a:t>*.jsl</a:t>
              </a:r>
              <a:endParaRPr lang="en-GB" sz="2400">
                <a:latin typeface="Trebuchet MS" pitchFamily="34" charset="0"/>
              </a:endParaRPr>
            </a:p>
          </p:txBody>
        </p:sp>
      </p:grpSp>
      <p:grpSp>
        <p:nvGrpSpPr>
          <p:cNvPr id="61" name="Group 27"/>
          <p:cNvGrpSpPr>
            <a:grpSpLocks/>
          </p:cNvGrpSpPr>
          <p:nvPr/>
        </p:nvGrpSpPr>
        <p:grpSpPr bwMode="auto">
          <a:xfrm>
            <a:off x="1886555" y="3987800"/>
            <a:ext cx="7799387" cy="1981200"/>
            <a:chOff x="369" y="2421"/>
            <a:chExt cx="4913" cy="1248"/>
          </a:xfrm>
        </p:grpSpPr>
        <p:sp>
          <p:nvSpPr>
            <p:cNvPr id="62" name="Rectangle 28"/>
            <p:cNvSpPr>
              <a:spLocks noChangeArrowheads="1"/>
            </p:cNvSpPr>
            <p:nvPr/>
          </p:nvSpPr>
          <p:spPr bwMode="auto">
            <a:xfrm>
              <a:off x="369" y="3189"/>
              <a:ext cx="4913" cy="480"/>
            </a:xfrm>
            <a:prstGeom prst="rect">
              <a:avLst/>
            </a:prstGeom>
            <a:gradFill rotWithShape="0">
              <a:gsLst>
                <a:gs pos="0">
                  <a:srgbClr val="FFCC00">
                    <a:gamma/>
                    <a:shade val="46275"/>
                    <a:invGamma/>
                  </a:srgbClr>
                </a:gs>
                <a:gs pos="100000">
                  <a:srgbClr val="FFCC00"/>
                </a:gs>
              </a:gsLst>
              <a:lin ang="5400000" scaled="1"/>
            </a:gra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FFCC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2800" dirty="0">
                  <a:latin typeface="Trebuchet MS" pitchFamily="34" charset="0"/>
                </a:rPr>
                <a:t>Microsoft Intermediate Language (MSIL)</a:t>
              </a:r>
            </a:p>
          </p:txBody>
        </p:sp>
        <p:cxnSp>
          <p:nvCxnSpPr>
            <p:cNvPr id="63" name="AutoShape 29"/>
            <p:cNvCxnSpPr>
              <a:cxnSpLocks noChangeShapeType="1"/>
            </p:cNvCxnSpPr>
            <p:nvPr/>
          </p:nvCxnSpPr>
          <p:spPr bwMode="auto">
            <a:xfrm rot="5400000">
              <a:off x="986" y="2733"/>
              <a:ext cx="624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4" name="AutoShape 30"/>
            <p:cNvCxnSpPr>
              <a:cxnSpLocks noChangeShapeType="1"/>
            </p:cNvCxnSpPr>
            <p:nvPr/>
          </p:nvCxnSpPr>
          <p:spPr bwMode="auto">
            <a:xfrm rot="5400000">
              <a:off x="1658" y="2733"/>
              <a:ext cx="623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5" name="AutoShape 31"/>
            <p:cNvCxnSpPr>
              <a:cxnSpLocks noChangeShapeType="1"/>
            </p:cNvCxnSpPr>
            <p:nvPr/>
          </p:nvCxnSpPr>
          <p:spPr bwMode="auto">
            <a:xfrm rot="5400000">
              <a:off x="2330" y="2733"/>
              <a:ext cx="623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6" name="AutoShape 32"/>
            <p:cNvCxnSpPr>
              <a:cxnSpLocks noChangeShapeType="1"/>
            </p:cNvCxnSpPr>
            <p:nvPr/>
          </p:nvCxnSpPr>
          <p:spPr bwMode="auto">
            <a:xfrm rot="5400000">
              <a:off x="3074" y="2733"/>
              <a:ext cx="623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7" name="AutoShape 33"/>
            <p:cNvCxnSpPr>
              <a:cxnSpLocks noChangeShapeType="1"/>
            </p:cNvCxnSpPr>
            <p:nvPr/>
          </p:nvCxnSpPr>
          <p:spPr bwMode="auto">
            <a:xfrm rot="5400000">
              <a:off x="3866" y="2733"/>
              <a:ext cx="623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8" name="AutoShape 34"/>
            <p:cNvCxnSpPr>
              <a:cxnSpLocks noChangeShapeType="1"/>
            </p:cNvCxnSpPr>
            <p:nvPr/>
          </p:nvCxnSpPr>
          <p:spPr bwMode="auto">
            <a:xfrm rot="5400000">
              <a:off x="4634" y="2733"/>
              <a:ext cx="623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9" name="AutoShape 35"/>
            <p:cNvCxnSpPr>
              <a:cxnSpLocks noChangeShapeType="1"/>
            </p:cNvCxnSpPr>
            <p:nvPr/>
          </p:nvCxnSpPr>
          <p:spPr bwMode="auto">
            <a:xfrm rot="5400000">
              <a:off x="280" y="2733"/>
              <a:ext cx="624" cy="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70" name="AutoShape 36"/>
          <p:cNvSpPr>
            <a:spLocks noChangeArrowheads="1"/>
          </p:cNvSpPr>
          <p:nvPr/>
        </p:nvSpPr>
        <p:spPr bwMode="auto">
          <a:xfrm>
            <a:off x="1724630" y="3987800"/>
            <a:ext cx="8189912" cy="5334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Respectent la Common </a:t>
            </a:r>
            <a:r>
              <a:rPr lang="fr-FR" sz="2400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Language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fr-FR" sz="2400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Specification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 (CLS)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71" name="AutoShape 3"/>
          <p:cNvSpPr>
            <a:spLocks noChangeArrowheads="1"/>
          </p:cNvSpPr>
          <p:nvPr/>
        </p:nvSpPr>
        <p:spPr bwMode="auto">
          <a:xfrm>
            <a:off x="3785205" y="5857875"/>
            <a:ext cx="6084887" cy="5334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Indépendant de la plate-forme hardware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72" name="Flèche vers le bas 71"/>
          <p:cNvSpPr/>
          <p:nvPr/>
        </p:nvSpPr>
        <p:spPr>
          <a:xfrm>
            <a:off x="1996225" y="2717442"/>
            <a:ext cx="7155523" cy="29642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lèche vers le bas 72"/>
          <p:cNvSpPr/>
          <p:nvPr/>
        </p:nvSpPr>
        <p:spPr>
          <a:xfrm>
            <a:off x="2148625" y="4582736"/>
            <a:ext cx="7155523" cy="29642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6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 autoUpdateAnimBg="0"/>
      <p:bldP spid="7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C# : Historique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Créé par Anders </a:t>
            </a:r>
            <a:r>
              <a:rPr lang="fr-FR" dirty="0" err="1" smtClean="0"/>
              <a:t>Hejlsberg</a:t>
            </a:r>
            <a:r>
              <a:rPr lang="fr-FR" dirty="0" smtClean="0"/>
              <a:t> de Microsoft</a:t>
            </a:r>
          </a:p>
          <a:p>
            <a:r>
              <a:rPr lang="fr-FR" dirty="0" smtClean="0"/>
              <a:t>1 ère version sortie en 2002</a:t>
            </a:r>
          </a:p>
          <a:p>
            <a:r>
              <a:rPr lang="fr-FR" dirty="0" smtClean="0"/>
              <a:t>Dernière version C# 5.0 sortie en Juin 2013</a:t>
            </a:r>
          </a:p>
          <a:p>
            <a:r>
              <a:rPr lang="fr-FR" dirty="0" smtClean="0"/>
              <a:t>Conception </a:t>
            </a:r>
            <a:r>
              <a:rPr lang="fr-FR" b="1" dirty="0" smtClean="0"/>
              <a:t>initiale</a:t>
            </a:r>
            <a:r>
              <a:rPr lang="fr-FR" dirty="0" smtClean="0"/>
              <a:t> inspirée de C++ et Java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37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2749</Words>
  <Application>Microsoft Office PowerPoint</Application>
  <PresentationFormat>Grand écran</PresentationFormat>
  <Paragraphs>479</Paragraphs>
  <Slides>59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Consolas</vt:lpstr>
      <vt:lpstr>Trebuchet MS</vt:lpstr>
      <vt:lpstr>Thème Office</vt:lpstr>
      <vt:lpstr>.NET et C#</vt:lpstr>
      <vt:lpstr>Plan</vt:lpstr>
      <vt:lpstr>Historique du Framework .NET</vt:lpstr>
      <vt:lpstr>Pile Framework .NET</vt:lpstr>
      <vt:lpstr>Pile Framework .NET : CLR</vt:lpstr>
      <vt:lpstr>Pile Framework .NET :  BCL</vt:lpstr>
      <vt:lpstr>Types d'applications et de services .NET</vt:lpstr>
      <vt:lpstr>Framework .NET languages de programmation</vt:lpstr>
      <vt:lpstr>C# : Historique</vt:lpstr>
      <vt:lpstr>Syntaxe C#: Commentaires</vt:lpstr>
      <vt:lpstr>Syntaxe C#: Commentaires de documentation</vt:lpstr>
      <vt:lpstr>Syntaxe C#: Identificateurs</vt:lpstr>
      <vt:lpstr>Syntaxe C#: Exemples d’identificateurs</vt:lpstr>
      <vt:lpstr>Syntaxe C#: Structure d’instruction</vt:lpstr>
      <vt:lpstr>Types C#: Entiers</vt:lpstr>
      <vt:lpstr>Types C#: Entiers</vt:lpstr>
      <vt:lpstr>Types C#: Entiers</vt:lpstr>
      <vt:lpstr>Types C#: réels</vt:lpstr>
      <vt:lpstr>Types C#: réels</vt:lpstr>
      <vt:lpstr>Types C#: booléen</vt:lpstr>
      <vt:lpstr>Types C#: caractère Unicode</vt:lpstr>
      <vt:lpstr>Types C#: chaînes de caractères</vt:lpstr>
      <vt:lpstr>Types C#: chaînes de caractères</vt:lpstr>
      <vt:lpstr>Types C#: chaînes de caractères</vt:lpstr>
      <vt:lpstr>Types C#: chaînes de caractères</vt:lpstr>
      <vt:lpstr>Types C#: chaînes de caractères</vt:lpstr>
      <vt:lpstr>Types C#: chaînes de caractères</vt:lpstr>
      <vt:lpstr>Instructions C#: Constantes</vt:lpstr>
      <vt:lpstr>Types C#: Valeur ou Référence?</vt:lpstr>
      <vt:lpstr>Types C#: Valeur ou Référence</vt:lpstr>
      <vt:lpstr>Types C#: Valeur ou Référence</vt:lpstr>
      <vt:lpstr>Types C#: Types valeur</vt:lpstr>
      <vt:lpstr>Types C#: Types Référence</vt:lpstr>
      <vt:lpstr>Types C#: string , un type immuable</vt:lpstr>
      <vt:lpstr>Types C#: string , un type immuable</vt:lpstr>
      <vt:lpstr>Types C#: string , un type immuable</vt:lpstr>
      <vt:lpstr>Types C#: string , un type immuable</vt:lpstr>
      <vt:lpstr>Types C#: Tableaux</vt:lpstr>
      <vt:lpstr>Types C#: Tableaux</vt:lpstr>
      <vt:lpstr>Types C#: Tableaux</vt:lpstr>
      <vt:lpstr>Types C#: Tableaux</vt:lpstr>
      <vt:lpstr>Présentation PowerPoint</vt:lpstr>
      <vt:lpstr>Types C#: Tableaux</vt:lpstr>
      <vt:lpstr>Instructions C#: Bloc d’instructions</vt:lpstr>
      <vt:lpstr>Instructions C#: if-else</vt:lpstr>
      <vt:lpstr>Instructions C#: if-else</vt:lpstr>
      <vt:lpstr>Instructions C#: opérateur conditionnel</vt:lpstr>
      <vt:lpstr>Instructions C#: Construction switch</vt:lpstr>
      <vt:lpstr>Instructions C#: Construction switch</vt:lpstr>
      <vt:lpstr>Instructions C#: boucle while</vt:lpstr>
      <vt:lpstr>Instructions C#: boucle do while</vt:lpstr>
      <vt:lpstr>Instructions C#: boucle for</vt:lpstr>
      <vt:lpstr>Instructions C#: boucle for</vt:lpstr>
      <vt:lpstr>Instructions C#: boucle avec break ou continue</vt:lpstr>
      <vt:lpstr>Instructions C#: boucle foreach</vt:lpstr>
      <vt:lpstr>Instructions C#: boucle foreach</vt:lpstr>
      <vt:lpstr>Type enum</vt:lpstr>
      <vt:lpstr>Type enum</vt:lpstr>
      <vt:lpstr>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.NET et C#</dc:title>
  <dc:creator>Fouad MOURTADA</dc:creator>
  <cp:lastModifiedBy>Fouad MOURTADA</cp:lastModifiedBy>
  <cp:revision>173</cp:revision>
  <dcterms:created xsi:type="dcterms:W3CDTF">2014-02-14T10:45:14Z</dcterms:created>
  <dcterms:modified xsi:type="dcterms:W3CDTF">2015-02-16T15:50:48Z</dcterms:modified>
</cp:coreProperties>
</file>